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9" r:id="rId3"/>
    <p:sldId id="261" r:id="rId4"/>
    <p:sldId id="256" r:id="rId5"/>
    <p:sldId id="259" r:id="rId6"/>
    <p:sldId id="262" r:id="rId7"/>
    <p:sldId id="263" r:id="rId8"/>
    <p:sldId id="265" r:id="rId9"/>
    <p:sldId id="283" r:id="rId10"/>
    <p:sldId id="267" r:id="rId11"/>
    <p:sldId id="280" r:id="rId12"/>
    <p:sldId id="268" r:id="rId13"/>
    <p:sldId id="264" r:id="rId14"/>
    <p:sldId id="266" r:id="rId15"/>
    <p:sldId id="286" r:id="rId16"/>
    <p:sldId id="271" r:id="rId17"/>
    <p:sldId id="270" r:id="rId18"/>
    <p:sldId id="273" r:id="rId19"/>
    <p:sldId id="274" r:id="rId20"/>
    <p:sldId id="281" r:id="rId21"/>
    <p:sldId id="272" r:id="rId22"/>
    <p:sldId id="282" r:id="rId23"/>
    <p:sldId id="275" r:id="rId24"/>
    <p:sldId id="276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9979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welcome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4" y="1"/>
            <a:ext cx="8277896" cy="49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0735" y="4250028"/>
            <a:ext cx="5863107" cy="55057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B0F0"/>
                </a:solidFill>
              </a:rPr>
              <a:t>GIÁO VIÊN : LÊ THANH HÀ </a:t>
            </a:r>
            <a:endParaRPr lang="vi-VN" sz="33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532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AA1F-BA5A-4766-B485-AE7B7B41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1B191-ED0A-4AF2-8F97-81B408C995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774397-2C85-4D22-927B-2331CFFF9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1"/>
            <a:ext cx="9145016" cy="5092029"/>
          </a:xfrm>
        </p:spPr>
      </p:pic>
    </p:spTree>
    <p:extLst>
      <p:ext uri="{BB962C8B-B14F-4D97-AF65-F5344CB8AC3E}">
        <p14:creationId xmlns:p14="http://schemas.microsoft.com/office/powerpoint/2010/main" val="136904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0592" cy="1131590"/>
            <a:chOff x="0" y="0"/>
            <a:chExt cx="13200789" cy="109591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  <a:solidFill>
              <a:srgbClr val="315848"/>
            </a:solidFill>
            <a:ln w="12700" cap="flat" cmpd="sng" algn="ctr">
              <a:solidFill>
                <a:srgbClr val="31584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276100" y="291676"/>
              <a:ext cx="731335" cy="487347"/>
            </a:xfrm>
            <a:prstGeom prst="ellipse">
              <a:avLst/>
            </a:prstGeom>
            <a:solidFill>
              <a:srgbClr val="80AB8B"/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A4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889" y="160304"/>
              <a:ext cx="11915900" cy="661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Exercise 2 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97" y="1297113"/>
            <a:ext cx="9208194" cy="37099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835696" y="1851670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63666" y="2427734"/>
            <a:ext cx="87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8509" y="3579862"/>
            <a:ext cx="850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45474" y="4155926"/>
            <a:ext cx="8392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45474" y="4731990"/>
            <a:ext cx="16784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5541" y="7860"/>
            <a:ext cx="41879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HAVE GOT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65972"/>
              </p:ext>
            </p:extLst>
          </p:nvPr>
        </p:nvGraphicFramePr>
        <p:xfrm>
          <a:off x="17512" y="1275606"/>
          <a:ext cx="9144000" cy="3116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33505">
                  <a:extLst>
                    <a:ext uri="{9D8B030D-6E8A-4147-A177-3AD203B41FA5}">
                      <a16:colId xmlns:a16="http://schemas.microsoft.com/office/drawing/2014/main" val="3382433280"/>
                    </a:ext>
                  </a:extLst>
                </a:gridCol>
                <a:gridCol w="6610495">
                  <a:extLst>
                    <a:ext uri="{9D8B030D-6E8A-4147-A177-3AD203B41FA5}">
                      <a16:colId xmlns:a16="http://schemas.microsoft.com/office/drawing/2014/main" val="2720877129"/>
                    </a:ext>
                  </a:extLst>
                </a:gridCol>
              </a:tblGrid>
              <a:tr h="11960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Affirmative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54615"/>
                  </a:ext>
                </a:extLst>
              </a:tr>
              <a:tr h="72099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43680"/>
                  </a:ext>
                </a:extLst>
              </a:tr>
              <a:tr h="72099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39073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699792" y="1203598"/>
            <a:ext cx="6174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S+ have got (‘ve got) + O</a:t>
            </a:r>
          </a:p>
          <a:p>
            <a:pPr lvl="0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has got  (‘s got)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0329" y="2355726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have not (haven’t) got +O</a:t>
            </a:r>
          </a:p>
          <a:p>
            <a:pPr lvl="0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has not (hasn’t) got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95541" y="3607157"/>
            <a:ext cx="6966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Have/Has + S + got …..?</a:t>
            </a:r>
          </a:p>
        </p:txBody>
      </p:sp>
    </p:spTree>
    <p:extLst>
      <p:ext uri="{BB962C8B-B14F-4D97-AF65-F5344CB8AC3E}">
        <p14:creationId xmlns:p14="http://schemas.microsoft.com/office/powerpoint/2010/main" val="37033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339502"/>
            <a:ext cx="1666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*Note</a:t>
            </a:r>
            <a:r>
              <a:rPr lang="en-US" sz="4000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1347614"/>
            <a:ext cx="67295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</a:p>
          <a:p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meaning as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3219822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I</a:t>
            </a:r>
            <a:r>
              <a:rPr lang="en-US" sz="4000" b="1" u="sng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've got </a:t>
            </a:r>
            <a:r>
              <a:rPr lang="en-US" sz="40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a new computer </a:t>
            </a:r>
          </a:p>
          <a:p>
            <a:pPr fontAlgn="base"/>
            <a:r>
              <a:rPr lang="en-US" sz="40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= I </a:t>
            </a:r>
            <a:r>
              <a:rPr lang="en-US" sz="4000" b="1" u="sng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have</a:t>
            </a:r>
            <a:r>
              <a:rPr lang="en-US" sz="40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a new computer.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9538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87E-8A60-4522-998E-B51AA47C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88D2-B7B2-4194-BE08-E507E133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80546-034F-40F9-93FE-7AA9A702CCD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6D487-2179-4C85-8592-D5D4FF9AD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470"/>
            <a:ext cx="75243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0592" cy="1131590"/>
            <a:chOff x="0" y="0"/>
            <a:chExt cx="13200789" cy="109591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  <a:solidFill>
              <a:srgbClr val="315848"/>
            </a:solidFill>
            <a:ln w="12700" cap="flat" cmpd="sng" algn="ctr">
              <a:solidFill>
                <a:srgbClr val="31584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276100" y="291676"/>
              <a:ext cx="731335" cy="487347"/>
            </a:xfrm>
            <a:prstGeom prst="ellipse">
              <a:avLst/>
            </a:prstGeom>
            <a:solidFill>
              <a:srgbClr val="80AB8B"/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A4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889" y="160304"/>
              <a:ext cx="11915900" cy="745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Exercise 3  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1325" y="1467260"/>
            <a:ext cx="725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've    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haven't</a:t>
            </a:r>
            <a:endParaRPr lang="en-US" sz="48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4784" y="2298257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hasn't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3648" y="3129254"/>
            <a:ext cx="2550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5.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haven't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1696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nch Present Participle - French Gerund - Lawless French Gram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9821"/>
            <a:ext cx="1990012" cy="19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87374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present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prez.ənt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04305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648" y="1826989"/>
            <a:ext cx="8048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expensive </a:t>
            </a:r>
            <a:r>
              <a:rPr lang="en-US" altLang="en-US" sz="4400" dirty="0">
                <a:solidFill>
                  <a:prstClr val="black"/>
                </a:solidFill>
              </a:rPr>
              <a:t>(</a:t>
            </a:r>
            <a:r>
              <a:rPr lang="en-US" altLang="en-US" sz="4400" dirty="0" err="1">
                <a:solidFill>
                  <a:prstClr val="black"/>
                </a:solidFill>
              </a:rPr>
              <a:t>adj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ɪkˈspen.sɪv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2571750"/>
            <a:ext cx="5047151" cy="798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7000"/>
              </a:lnSpc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costing a lot of money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7374" y="525713"/>
            <a:ext cx="7472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nice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naɪs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9232" y="1295154"/>
            <a:ext cx="7560840" cy="79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</a:pPr>
            <a:r>
              <a:rPr lang="en-US" sz="4000" i="1" u="sng" dirty="0">
                <a:latin typeface="Times New Roman" panose="02020603050405020304" pitchFamily="18" charset="0"/>
                <a:ea typeface="Arial" panose="020B0604020202020204" pitchFamily="34" charset="0"/>
              </a:rPr>
              <a:t>Example</a:t>
            </a:r>
            <a:r>
              <a:rPr lang="en-US" sz="4000" i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He is a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nice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person.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ity, Town, and Village–What's the Difference? | Gramma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28" y="1162885"/>
            <a:ext cx="7563172" cy="39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195486"/>
            <a:ext cx="7472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town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taʊn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2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CEE7-955B-4EAE-ADEE-FBDF13B8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DE24EC-5882-4D99-A5A1-E2128E347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C28644-0D4B-497A-AA12-31B288F9FA0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"/>
            <a:ext cx="91450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s That These Those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0592" cy="1131590"/>
            <a:chOff x="0" y="0"/>
            <a:chExt cx="13200789" cy="109591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  <a:solidFill>
              <a:srgbClr val="315848"/>
            </a:solidFill>
            <a:ln w="12700" cap="flat" cmpd="sng" algn="ctr">
              <a:solidFill>
                <a:srgbClr val="31584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276100" y="291676"/>
              <a:ext cx="731335" cy="487347"/>
            </a:xfrm>
            <a:prstGeom prst="ellipse">
              <a:avLst/>
            </a:prstGeom>
            <a:solidFill>
              <a:srgbClr val="80AB8B"/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A4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889" y="160304"/>
              <a:ext cx="11915900" cy="745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Exercise 4  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1325" y="1279571"/>
            <a:ext cx="7211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     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 	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989233"/>
            <a:ext cx="6034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haven't  		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‘ve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1744" y="2680771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5.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Has	      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6.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has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5616" y="3408557"/>
            <a:ext cx="530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7.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’ve		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8.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’ve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763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B527-E900-4025-B82C-65730926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30253-C83C-43DA-962B-485F666C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09C858-BCF7-4006-877E-18F7B2817E8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4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3069332"/>
            <a:ext cx="76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1. What have you got? </a:t>
            </a:r>
          </a:p>
          <a:p>
            <a:pPr marR="36195">
              <a:tabLst>
                <a:tab pos="4400550" algn="l"/>
              </a:tabLst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2. What haven't you got?</a:t>
            </a:r>
          </a:p>
        </p:txBody>
      </p:sp>
      <p:pic>
        <p:nvPicPr>
          <p:cNvPr id="6" name="Picture 2" descr="The Parish of Mill End and Heronsgate with West Hyde: Time to 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57988" cy="30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8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mework Font - iFonts.xy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1" b="26303"/>
          <a:stretch/>
        </p:blipFill>
        <p:spPr bwMode="auto">
          <a:xfrm>
            <a:off x="2015716" y="20841"/>
            <a:ext cx="5904656" cy="242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444858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- Learn by heart all the new words </a:t>
            </a:r>
          </a:p>
          <a:p>
            <a:r>
              <a:rPr lang="en-US" sz="4000" b="1" dirty="0"/>
              <a:t>and structures.</a:t>
            </a:r>
          </a:p>
          <a:p>
            <a:r>
              <a:rPr lang="en-US" sz="4000" b="1" dirty="0"/>
              <a:t>- Prepare for next lesson: </a:t>
            </a:r>
          </a:p>
          <a:p>
            <a:r>
              <a:rPr lang="en-US" sz="4000" b="1" dirty="0"/>
              <a:t>Vocabulary. Countries and Nationalities.</a:t>
            </a:r>
          </a:p>
        </p:txBody>
      </p:sp>
    </p:spTree>
    <p:extLst>
      <p:ext uri="{BB962C8B-B14F-4D97-AF65-F5344CB8AC3E}">
        <p14:creationId xmlns:p14="http://schemas.microsoft.com/office/powerpoint/2010/main" val="399569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365481"/>
            <a:ext cx="7992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odoni MT Black" panose="02070A03080606020203" pitchFamily="18" charset="0"/>
              </a:rPr>
              <a:t>THIS-THAT-THESE-THOSE-HAVE GOT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63888" y="28240"/>
            <a:ext cx="55446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000" b="1" dirty="0">
                <a:solidFill>
                  <a:schemeClr val="accent6">
                    <a:lumMod val="75000"/>
                  </a:schemeClr>
                </a:solidFill>
                <a:latin typeface="Stencil" panose="040409050D0802020404" pitchFamily="82" charset="0"/>
                <a:ea typeface="맑은 고딕" pitchFamily="50" charset="-127"/>
                <a:cs typeface="Arial" pitchFamily="34" charset="0"/>
              </a:rPr>
              <a:t>STARTER UNIT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5158" y="927556"/>
            <a:ext cx="3862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Lesson 6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3 Mistakes Beginners Want To Avoid – Detroit Michigan Web Design &amp; SEO  Agency, Branding &amp; Logo Design Company, Michigan Search Engine Optimization  Experts, WordPress Website Design Company | Optimize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09750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9712" y="627534"/>
            <a:ext cx="66618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Berlin Sans FB" panose="020E0602020502020306" pitchFamily="34" charset="0"/>
              </a:rPr>
              <a:t>What is the difference between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this/that</a:t>
            </a:r>
            <a:r>
              <a:rPr lang="en-US" sz="5400" dirty="0">
                <a:latin typeface="Berlin Sans FB" panose="020E0602020502020306" pitchFamily="34" charset="0"/>
              </a:rPr>
              <a:t> and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these/those</a:t>
            </a:r>
            <a:r>
              <a:rPr lang="en-US" sz="5400" dirty="0">
                <a:latin typeface="Berlin Sans FB" panose="020E0602020502020306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difference between this and tha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416" y="54359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at (not this) cat is happy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496" y="3105545"/>
            <a:ext cx="47525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504" y="1029026"/>
            <a:ext cx="4381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u="sng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This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4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cat is happy.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862" y="3246709"/>
            <a:ext cx="513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These</a:t>
            </a:r>
            <a:r>
              <a:rPr lang="en-US" sz="4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cats are happy.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03648" y="1685039"/>
            <a:ext cx="656694" cy="461020"/>
            <a:chOff x="7010704" y="2622954"/>
            <a:chExt cx="1083342" cy="4060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20181" y="2021979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singular Noun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96412" y="3865248"/>
            <a:ext cx="843340" cy="506701"/>
            <a:chOff x="7010704" y="2622954"/>
            <a:chExt cx="1083342" cy="40604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61432" y="4280746"/>
            <a:ext cx="2526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plural Noun</a:t>
            </a:r>
          </a:p>
        </p:txBody>
      </p:sp>
    </p:spTree>
    <p:extLst>
      <p:ext uri="{BB962C8B-B14F-4D97-AF65-F5344CB8AC3E}">
        <p14:creationId xmlns:p14="http://schemas.microsoft.com/office/powerpoint/2010/main" val="25923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hose cats are sad and far away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026" y="3507855"/>
            <a:ext cx="5237914" cy="15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504" y="1029026"/>
            <a:ext cx="3509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That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4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cat is sad.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862" y="3246709"/>
            <a:ext cx="4578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Those</a:t>
            </a:r>
            <a:r>
              <a:rPr lang="en-US" sz="4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cats are sad.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61388" y="1674383"/>
            <a:ext cx="656694" cy="461020"/>
            <a:chOff x="7010704" y="2622954"/>
            <a:chExt cx="1083342" cy="40604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0181" y="2021979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singular Noun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96412" y="3865248"/>
            <a:ext cx="843340" cy="506701"/>
            <a:chOff x="7010704" y="2622954"/>
            <a:chExt cx="1083342" cy="40604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61432" y="4280746"/>
            <a:ext cx="2526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plural Noun</a:t>
            </a:r>
          </a:p>
        </p:txBody>
      </p:sp>
      <p:pic>
        <p:nvPicPr>
          <p:cNvPr id="17" name="Picture 16" descr="That can is far away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80" y="546406"/>
            <a:ext cx="4680520" cy="16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1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is, That, These, and Those | English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34046"/>
            <a:ext cx="6300192" cy="42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0"/>
            <a:ext cx="81062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this-that-these-those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7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6F5C-347F-4A07-91BF-6190AD6E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FCD441-580C-4952-8E59-65E201447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509203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F8438-4ACF-403D-8C46-EFAC6E6E8DE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8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0592" cy="1275606"/>
            <a:chOff x="0" y="0"/>
            <a:chExt cx="13200789" cy="109591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  <a:solidFill>
              <a:srgbClr val="315848"/>
            </a:solidFill>
            <a:ln w="12700" cap="flat" cmpd="sng" algn="ctr">
              <a:solidFill>
                <a:srgbClr val="31584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276100" y="291676"/>
              <a:ext cx="731335" cy="487347"/>
            </a:xfrm>
            <a:prstGeom prst="ellipse">
              <a:avLst/>
            </a:prstGeom>
            <a:solidFill>
              <a:srgbClr val="80AB8B"/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A4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889" y="160304"/>
              <a:ext cx="11915900" cy="661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Exercise 1  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36524" y="1451804"/>
            <a:ext cx="7523908" cy="360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 use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this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and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these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when the object(s) is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near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marL="571500" indent="-571500">
              <a:lnSpc>
                <a:spcPct val="12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 use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that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and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those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when the object(s) is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far away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44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1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301</Words>
  <Application>Microsoft Office PowerPoint</Application>
  <PresentationFormat>On-screen Show (16:9)</PresentationFormat>
  <Paragraphs>57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맑은 고딕</vt:lpstr>
      <vt:lpstr>MS Mincho</vt:lpstr>
      <vt:lpstr>.VnMemorandum</vt:lpstr>
      <vt:lpstr>Arial</vt:lpstr>
      <vt:lpstr>Arial Black</vt:lpstr>
      <vt:lpstr>Arial Rounded MT Bold</vt:lpstr>
      <vt:lpstr>Berlin Sans FB</vt:lpstr>
      <vt:lpstr>Bodoni MT Black</vt:lpstr>
      <vt:lpstr>Calibri</vt:lpstr>
      <vt:lpstr>Segoe UI Symbol</vt:lpstr>
      <vt:lpstr>Stencil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75</cp:revision>
  <dcterms:created xsi:type="dcterms:W3CDTF">2014-04-01T16:27:38Z</dcterms:created>
  <dcterms:modified xsi:type="dcterms:W3CDTF">2021-09-13T14:47:26Z</dcterms:modified>
</cp:coreProperties>
</file>